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58" r:id="rId6"/>
    <p:sldId id="260" r:id="rId7"/>
    <p:sldId id="269" r:id="rId8"/>
    <p:sldId id="267" r:id="rId9"/>
    <p:sldId id="262" r:id="rId10"/>
    <p:sldId id="263" r:id="rId11"/>
    <p:sldId id="264" r:id="rId12"/>
    <p:sldId id="270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39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18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66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96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61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55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76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6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32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06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37ED-EC96-4815-8495-21EA846ADA81}" type="datetimeFigureOut">
              <a:rPr lang="hu-HU" smtClean="0"/>
              <a:t>2013.04.16.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F9D7-C77E-4119-945F-5CA1DFA99A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8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3.bp.blogspot.com/-8BQoa6WtPQE/TxwAtws6nUI/AAAAAAAABY4/KXSAz68wba4/s1600/DSCF91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6912768" cy="24482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prstTxWarp prst="textChevron">
              <a:avLst>
                <a:gd name="adj" fmla="val 1132"/>
              </a:avLst>
            </a:prstTxWarp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A KKR, mint  a nem motorizált közösségi közlekedés </a:t>
            </a:r>
            <a:br>
              <a:rPr lang="hu-HU" sz="4000" dirty="0" smtClean="0"/>
            </a:br>
            <a:r>
              <a:rPr lang="hu-HU" sz="4000" dirty="0" smtClean="0"/>
              <a:t>fejlesztésének </a:t>
            </a:r>
            <a:r>
              <a:rPr lang="hu-HU" sz="4000" dirty="0" smtClean="0"/>
              <a:t>eszköze</a:t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>Veszprém</a:t>
            </a:r>
            <a:br>
              <a:rPr lang="hu-HU" sz="4000" dirty="0" smtClean="0"/>
            </a:br>
            <a:r>
              <a:rPr lang="hu-HU" sz="4000" dirty="0" smtClean="0"/>
              <a:t>2013 április 16-17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 descr="https://fbcdn-sphotos-a-a.akamaihd.net/hphotos-ak-ash3/48088_581677181856720_668439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-5858"/>
            <a:ext cx="9144000" cy="17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6108964" cy="63408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dirty="0" err="1" smtClean="0"/>
              <a:t>Exogén</a:t>
            </a:r>
            <a:r>
              <a:rPr lang="hu-HU" dirty="0" smtClean="0"/>
              <a:t> tényezők: éghajlat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69635"/>
            <a:ext cx="6552728" cy="37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007170" y="6203985"/>
            <a:ext cx="148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Forrás:OBIS</a:t>
            </a:r>
            <a:endParaRPr lang="hu-HU" sz="1100" dirty="0"/>
          </a:p>
        </p:txBody>
      </p:sp>
      <p:pic>
        <p:nvPicPr>
          <p:cNvPr id="5" name="Picture 2" descr="https://fbcdn-sphotos-a-a.akamaihd.net/hphotos-ak-ash3/48088_581677181856720_66843983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-5858"/>
            <a:ext cx="9144000" cy="14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097" y="1196752"/>
            <a:ext cx="9144000" cy="566124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57200" indent="-6350" algn="l">
              <a:buFont typeface="Arial" pitchFamily="34" charset="0"/>
              <a:buChar char="•"/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összegzés:</a:t>
            </a:r>
            <a:br>
              <a:rPr lang="hu-HU" sz="2700" dirty="0" smtClean="0"/>
            </a:b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- 	alapvető kerékpáros infrastruktúra és karbantartás (pl. hókotrás)</a:t>
            </a:r>
            <a:br>
              <a:rPr lang="hu-HU" sz="2700" dirty="0" smtClean="0"/>
            </a:br>
            <a:r>
              <a:rPr lang="hu-HU" sz="2700" dirty="0" smtClean="0"/>
              <a:t>- 	már meglévő kerékpáros kultúra</a:t>
            </a:r>
            <a:br>
              <a:rPr lang="hu-HU" sz="2700" dirty="0" smtClean="0"/>
            </a:br>
            <a:r>
              <a:rPr lang="hu-HU" sz="2700" dirty="0" smtClean="0"/>
              <a:t>- 	a KKR integrálása a közlekedéspolitikába</a:t>
            </a:r>
            <a:br>
              <a:rPr lang="hu-HU" sz="2700" dirty="0" smtClean="0"/>
            </a:br>
            <a:r>
              <a:rPr lang="hu-HU" sz="2700" dirty="0" smtClean="0"/>
              <a:t>- 	hozzáférhetőség (térben/időben): kerékpárszám, állomás, 	nyitvatartási idő, szezonális elérhetőség stb.</a:t>
            </a:r>
            <a:br>
              <a:rPr lang="hu-HU" sz="2700" dirty="0" smtClean="0"/>
            </a:br>
            <a:r>
              <a:rPr lang="hu-HU" sz="2700" dirty="0" smtClean="0"/>
              <a:t>- 	könnyen felismerhető állomás és kerékpár design</a:t>
            </a:r>
            <a:br>
              <a:rPr lang="hu-HU" sz="2700" dirty="0" smtClean="0"/>
            </a:br>
            <a:r>
              <a:rPr lang="hu-HU" sz="2700" dirty="0" smtClean="0"/>
              <a:t>- 	alacsony lopás és vandalizmus mutató</a:t>
            </a:r>
            <a:br>
              <a:rPr lang="hu-HU" sz="2700" dirty="0" smtClean="0"/>
            </a:br>
            <a:r>
              <a:rPr lang="hu-HU" sz="2700" dirty="0" smtClean="0"/>
              <a:t>- 	alacsony </a:t>
            </a:r>
            <a:r>
              <a:rPr lang="hu-HU" sz="2700" smtClean="0"/>
              <a:t>összköltség (kerékpár/utazás)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- 	fenntartható pénzügyi finanszírozás</a:t>
            </a:r>
            <a:br>
              <a:rPr lang="hu-HU" sz="2700" dirty="0" smtClean="0"/>
            </a:br>
            <a:r>
              <a:rPr lang="hu-HU" sz="2700" dirty="0" smtClean="0"/>
              <a:t>- 	a közösségi közlekedés és a KKR integrációja, szinergiahatás</a:t>
            </a:r>
            <a:br>
              <a:rPr lang="hu-HU" sz="2700" dirty="0" smtClean="0"/>
            </a:br>
            <a:r>
              <a:rPr lang="hu-HU" sz="2700" dirty="0" smtClean="0"/>
              <a:t>- 	rugalmas és környezetbarát újraelosztás</a:t>
            </a:r>
            <a:br>
              <a:rPr lang="hu-HU" sz="27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24328" y="6388651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Forrás:OBIS</a:t>
            </a:r>
            <a:endParaRPr lang="hu-HU" sz="1100" dirty="0"/>
          </a:p>
        </p:txBody>
      </p:sp>
      <p:pic>
        <p:nvPicPr>
          <p:cNvPr id="5" name="Picture 2" descr="https://fbcdn-sphotos-a-a.akamaihd.net/hphotos-ak-ash3/48088_581677181856720_668439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-5858"/>
            <a:ext cx="9144000" cy="12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2847110"/>
            <a:ext cx="7859216" cy="8926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hu-HU" dirty="0" smtClean="0"/>
              <a:t>Köszönöm megtisztelő figyelmüket! </a:t>
            </a:r>
            <a:endParaRPr lang="hu-HU" dirty="0"/>
          </a:p>
        </p:txBody>
      </p:sp>
      <p:pic>
        <p:nvPicPr>
          <p:cNvPr id="4" name="Picture 2" descr="https://fbcdn-sphotos-a-a.akamaihd.net/hphotos-ak-ash3/48088_581677181856720_668439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-5858"/>
            <a:ext cx="9144000" cy="14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6" y="3356992"/>
            <a:ext cx="3888432" cy="189669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2800" dirty="0"/>
              <a:t>e</a:t>
            </a:r>
            <a:r>
              <a:rPr lang="hu-HU" sz="2800" dirty="0" smtClean="0"/>
              <a:t>volúció</a:t>
            </a:r>
            <a:br>
              <a:rPr lang="hu-HU" sz="2800" dirty="0" smtClean="0"/>
            </a:br>
            <a:r>
              <a:rPr lang="hu-HU" sz="2800" dirty="0" smtClean="0"/>
              <a:t>a városi mobilitásban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kerékpározás reneszánsza</a:t>
            </a:r>
            <a:endParaRPr lang="hu-H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b="8705"/>
          <a:stretch/>
        </p:blipFill>
        <p:spPr bwMode="auto">
          <a:xfrm>
            <a:off x="3851920" y="366101"/>
            <a:ext cx="2448272" cy="253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2013\EMH\konferencia_veszprem\Kuruma_zukushi_sustainable_transport_wikip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101"/>
            <a:ext cx="3528392" cy="54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380312" y="612085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Forrás:OBIS, </a:t>
            </a:r>
            <a:r>
              <a:rPr lang="hu-HU" sz="1100" dirty="0" err="1" smtClean="0"/>
              <a:t>wikipeia</a:t>
            </a:r>
            <a:endParaRPr lang="hu-HU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8092"/>
            <a:ext cx="2581373" cy="253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8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297" y="1700808"/>
            <a:ext cx="8229600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hu-HU" dirty="0"/>
              <a:t>Összekapcsolható-e a nem motorizált közlekedés és a közösségi közlekedés fejlesztése? </a:t>
            </a:r>
          </a:p>
          <a:p>
            <a:r>
              <a:rPr lang="hu-HU" dirty="0"/>
              <a:t>Lehet-e a kerékpár közösségi közlekedési eszköz?</a:t>
            </a:r>
          </a:p>
          <a:p>
            <a:r>
              <a:rPr lang="hu-HU" dirty="0"/>
              <a:t>Milyen tényezők befolyásolják a KKR </a:t>
            </a:r>
            <a:r>
              <a:rPr lang="hu-HU" dirty="0" smtClean="0"/>
              <a:t>telepítését?</a:t>
            </a:r>
            <a:endParaRPr lang="hu-HU" dirty="0"/>
          </a:p>
          <a:p>
            <a:endParaRPr lang="hu-HU" dirty="0"/>
          </a:p>
        </p:txBody>
      </p:sp>
      <p:pic>
        <p:nvPicPr>
          <p:cNvPr id="4" name="Picture 2" descr="https://fbcdn-sphotos-a-a.akamaihd.net/hphotos-ak-ash3/48088_581677181856720_668439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-5858"/>
            <a:ext cx="9144000" cy="14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827530"/>
            <a:ext cx="2442711" cy="245846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kell hozzá?</a:t>
            </a:r>
            <a:b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 smtClean="0"/>
              <a:t>kerékpár</a:t>
            </a:r>
            <a:br>
              <a:rPr lang="hu-HU" sz="2400" dirty="0" smtClean="0"/>
            </a:br>
            <a:r>
              <a:rPr lang="hu-HU" sz="2400" dirty="0" smtClean="0"/>
              <a:t>kerékpáros</a:t>
            </a:r>
            <a:br>
              <a:rPr lang="hu-HU" sz="2400" dirty="0" smtClean="0"/>
            </a:br>
            <a:r>
              <a:rPr lang="hu-HU" sz="2400" dirty="0" smtClean="0"/>
              <a:t>infrastruktúra</a:t>
            </a:r>
            <a:br>
              <a:rPr lang="hu-HU" sz="2400" dirty="0" smtClean="0"/>
            </a:br>
            <a:r>
              <a:rPr lang="hu-HU" sz="2400" dirty="0" smtClean="0"/>
              <a:t>közlekedési kultúra</a:t>
            </a:r>
            <a:br>
              <a:rPr lang="hu-HU" sz="2400" dirty="0" smtClean="0"/>
            </a:br>
            <a:r>
              <a:rPr lang="hu-HU" sz="2400" dirty="0" smtClean="0"/>
              <a:t>+</a:t>
            </a:r>
            <a:br>
              <a:rPr lang="hu-HU" sz="2400" dirty="0" smtClean="0"/>
            </a:br>
            <a:r>
              <a:rPr lang="hu-HU" sz="2400" dirty="0" smtClean="0"/>
              <a:t>rendszerszemlélet</a:t>
            </a:r>
            <a:endParaRPr lang="hu-HU" sz="2400" dirty="0"/>
          </a:p>
        </p:txBody>
      </p:sp>
      <p:pic>
        <p:nvPicPr>
          <p:cNvPr id="4" name="Tartalom helye 3" descr="http://3.bp.blogspot.com/-8BQoa6WtPQE/TxwAtws6nUI/AAAAAAAABY4/KXSAz68wba4/s400/DSCF914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952328" cy="284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twitpic.com/show/full/c8qoe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60649"/>
            <a:ext cx="2778327" cy="284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twitpic.com/show/full/c182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7"/>
            <a:ext cx="2597849" cy="284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4.bp.blogspot.com/_CShv5cqjYSk/S7LQqvK40OI/AAAAAAAAA9Y/dr_I-D9jBuM/s1600/eneloop100316-1-0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20" y="3501008"/>
            <a:ext cx="562812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5004048" y="638865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err="1" smtClean="0"/>
              <a:t>tokyobike</a:t>
            </a:r>
            <a:r>
              <a:rPr lang="hu-HU" dirty="0" smtClean="0"/>
              <a:t>, </a:t>
            </a:r>
            <a:r>
              <a:rPr lang="hu-HU" dirty="0" err="1" smtClean="0"/>
              <a:t>shanghaidaily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4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6269" y="188640"/>
            <a:ext cx="6995120" cy="70609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Exogén</a:t>
            </a:r>
            <a:r>
              <a:rPr lang="hu-HU" dirty="0"/>
              <a:t> és endogén tényezők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1560" y="3851243"/>
            <a:ext cx="4032448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Endogén tényezők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Fizikai háttér</a:t>
            </a:r>
          </a:p>
          <a:p>
            <a:pPr lvl="1"/>
            <a:r>
              <a:rPr lang="hu-HU" dirty="0" smtClean="0"/>
              <a:t>Hardver &amp; technológia</a:t>
            </a:r>
          </a:p>
          <a:p>
            <a:pPr lvl="1"/>
            <a:r>
              <a:rPr lang="hu-HU" dirty="0" smtClean="0"/>
              <a:t>Szolgáltatástervezési koncepció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Intézményi háttér</a:t>
            </a:r>
          </a:p>
          <a:p>
            <a:pPr lvl="1"/>
            <a:r>
              <a:rPr lang="hu-HU" dirty="0" smtClean="0"/>
              <a:t>Szolgáltatás típus</a:t>
            </a:r>
          </a:p>
          <a:p>
            <a:pPr lvl="1"/>
            <a:r>
              <a:rPr lang="hu-HU" dirty="0" smtClean="0"/>
              <a:t>Szerződések és tulajdonjog</a:t>
            </a:r>
          </a:p>
          <a:p>
            <a:pPr lvl="1"/>
            <a:r>
              <a:rPr lang="hu-HU" dirty="0" smtClean="0"/>
              <a:t>Pénzügyi eszközök</a:t>
            </a:r>
          </a:p>
          <a:p>
            <a:pPr lvl="1" algn="just"/>
            <a:r>
              <a:rPr lang="hu-HU" dirty="0" smtClean="0"/>
              <a:t>Munkahely-teremtési lehetőségek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27984" y="1125285"/>
            <a:ext cx="4125670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Exogén</a:t>
            </a:r>
            <a:r>
              <a:rPr lang="hu-HU" b="1" dirty="0" smtClean="0">
                <a:solidFill>
                  <a:srgbClr val="FF0000"/>
                </a:solidFill>
              </a:rPr>
              <a:t> tényezők</a:t>
            </a:r>
          </a:p>
          <a:p>
            <a:r>
              <a:rPr lang="hu-HU" dirty="0" smtClean="0"/>
              <a:t>Városméret</a:t>
            </a:r>
          </a:p>
          <a:p>
            <a:r>
              <a:rPr lang="hu-HU" dirty="0" smtClean="0"/>
              <a:t>Éghajlat</a:t>
            </a:r>
          </a:p>
          <a:p>
            <a:r>
              <a:rPr lang="hu-HU" dirty="0" smtClean="0"/>
              <a:t>Mobilitás</a:t>
            </a:r>
          </a:p>
          <a:p>
            <a:r>
              <a:rPr lang="hu-HU" dirty="0" smtClean="0"/>
              <a:t>Népsűrűség</a:t>
            </a:r>
          </a:p>
          <a:p>
            <a:r>
              <a:rPr lang="hu-HU" dirty="0" smtClean="0"/>
              <a:t>Demográfiai jellemzők</a:t>
            </a:r>
          </a:p>
          <a:p>
            <a:r>
              <a:rPr lang="hu-HU" dirty="0" smtClean="0"/>
              <a:t>Gazdasági, költségvetési tényezők</a:t>
            </a:r>
          </a:p>
          <a:p>
            <a:r>
              <a:rPr lang="hu-HU" dirty="0" smtClean="0"/>
              <a:t>Földrajzi és topográfiai tényezők</a:t>
            </a:r>
          </a:p>
          <a:p>
            <a:r>
              <a:rPr lang="hu-HU" dirty="0" smtClean="0"/>
              <a:t>Infrastruktúra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672408" cy="2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071066" y="6203985"/>
            <a:ext cx="148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Forrás:OBIS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0947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758209" cy="277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932397"/>
            <a:ext cx="2214979" cy="29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32397"/>
            <a:ext cx="2109307" cy="27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0038"/>
            <a:ext cx="1834480" cy="27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6876256" y="6419762"/>
            <a:ext cx="2109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Forrás:OBIS, </a:t>
            </a:r>
            <a:r>
              <a:rPr lang="hu-HU" sz="1100" dirty="0" err="1" smtClean="0"/>
              <a:t>shanghaidaily</a:t>
            </a:r>
            <a:endParaRPr lang="hu-HU" sz="11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888432" cy="212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 txBox="1">
            <a:spLocks noGrp="1"/>
          </p:cNvSpPr>
          <p:nvPr>
            <p:ph type="title"/>
          </p:nvPr>
        </p:nvSpPr>
        <p:spPr>
          <a:xfrm>
            <a:off x="2123728" y="274639"/>
            <a:ext cx="4176464" cy="49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/>
              <a:t>Endogén tényezők: szoftverfunkciók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144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9" y="3068960"/>
            <a:ext cx="821797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2051720" y="1700808"/>
            <a:ext cx="5132472" cy="10801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/>
              <a:t>Endogén tényezők: Szolgáltatás-tervezési koncepció:</a:t>
            </a:r>
            <a:br>
              <a:rPr lang="hu-HU" sz="1800" dirty="0" smtClean="0"/>
            </a:br>
            <a:r>
              <a:rPr lang="hu-HU" sz="1800" dirty="0" smtClean="0"/>
              <a:t>célcsoportok és úti célok</a:t>
            </a:r>
            <a:endParaRPr lang="hu-HU" sz="1800" dirty="0"/>
          </a:p>
        </p:txBody>
      </p:sp>
      <p:pic>
        <p:nvPicPr>
          <p:cNvPr id="4" name="Picture 2" descr="https://fbcdn-sphotos-a-a.akamaihd.net/hphotos-ak-ash3/48088_581677181856720_66843983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-5858"/>
            <a:ext cx="9144000" cy="14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82" y="476672"/>
            <a:ext cx="1368152" cy="20882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400" dirty="0" smtClean="0"/>
              <a:t>Endogén tényezők</a:t>
            </a:r>
            <a:endParaRPr lang="hu-H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4" y="93273"/>
            <a:ext cx="7560562" cy="620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625096" y="6408582"/>
            <a:ext cx="148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Forrás:OBIS</a:t>
            </a:r>
            <a:endParaRPr lang="hu-HU" sz="1100" dirty="0"/>
          </a:p>
        </p:txBody>
      </p:sp>
      <p:sp>
        <p:nvSpPr>
          <p:cNvPr id="8" name="Ív 7"/>
          <p:cNvSpPr/>
          <p:nvPr/>
        </p:nvSpPr>
        <p:spPr>
          <a:xfrm>
            <a:off x="3635896" y="4923460"/>
            <a:ext cx="1872208" cy="1715355"/>
          </a:xfrm>
          <a:prstGeom prst="arc">
            <a:avLst>
              <a:gd name="adj1" fmla="val 3398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Ív 14"/>
          <p:cNvSpPr/>
          <p:nvPr/>
        </p:nvSpPr>
        <p:spPr>
          <a:xfrm>
            <a:off x="1331640" y="4923459"/>
            <a:ext cx="1872208" cy="1715355"/>
          </a:xfrm>
          <a:prstGeom prst="arc">
            <a:avLst>
              <a:gd name="adj1" fmla="val 3398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Ív 6"/>
          <p:cNvSpPr/>
          <p:nvPr/>
        </p:nvSpPr>
        <p:spPr>
          <a:xfrm>
            <a:off x="1331640" y="692696"/>
            <a:ext cx="1872208" cy="1715355"/>
          </a:xfrm>
          <a:prstGeom prst="arc">
            <a:avLst>
              <a:gd name="adj1" fmla="val 3398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Ív 8"/>
          <p:cNvSpPr/>
          <p:nvPr/>
        </p:nvSpPr>
        <p:spPr>
          <a:xfrm>
            <a:off x="1331640" y="2132856"/>
            <a:ext cx="1872208" cy="1715355"/>
          </a:xfrm>
          <a:prstGeom prst="arc">
            <a:avLst>
              <a:gd name="adj1" fmla="val 3398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Ív 10"/>
          <p:cNvSpPr/>
          <p:nvPr/>
        </p:nvSpPr>
        <p:spPr>
          <a:xfrm>
            <a:off x="3431647" y="692695"/>
            <a:ext cx="1872208" cy="1715355"/>
          </a:xfrm>
          <a:prstGeom prst="arc">
            <a:avLst>
              <a:gd name="adj1" fmla="val 3398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Ív 11"/>
          <p:cNvSpPr/>
          <p:nvPr/>
        </p:nvSpPr>
        <p:spPr>
          <a:xfrm>
            <a:off x="6876256" y="2993021"/>
            <a:ext cx="1872208" cy="1715355"/>
          </a:xfrm>
          <a:prstGeom prst="arc">
            <a:avLst>
              <a:gd name="adj1" fmla="val 3398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Ív 12"/>
          <p:cNvSpPr/>
          <p:nvPr/>
        </p:nvSpPr>
        <p:spPr>
          <a:xfrm>
            <a:off x="6884105" y="684996"/>
            <a:ext cx="1872208" cy="1715355"/>
          </a:xfrm>
          <a:prstGeom prst="arc">
            <a:avLst>
              <a:gd name="adj1" fmla="val 3398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2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9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dirty="0" err="1" smtClean="0"/>
              <a:t>Exogén</a:t>
            </a:r>
            <a:r>
              <a:rPr lang="hu-HU" sz="3200" dirty="0" smtClean="0"/>
              <a:t> tényezők: városméret és modalitás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23935" y="4990134"/>
            <a:ext cx="2304256" cy="841126"/>
          </a:xfrm>
        </p:spPr>
        <p:txBody>
          <a:bodyPr>
            <a:normAutofit fontScale="4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hu-HU" sz="3200" dirty="0"/>
              <a:t>&gt; 500.000</a:t>
            </a:r>
          </a:p>
          <a:p>
            <a:r>
              <a:rPr lang="hu-HU" dirty="0"/>
              <a:t>100.000 – </a:t>
            </a:r>
            <a:r>
              <a:rPr lang="hu-HU" dirty="0" smtClean="0"/>
              <a:t>500.000</a:t>
            </a:r>
          </a:p>
          <a:p>
            <a:r>
              <a:rPr lang="hu-HU" dirty="0" smtClean="0"/>
              <a:t>20.000 – 100.000</a:t>
            </a:r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3" y="771066"/>
            <a:ext cx="42962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102614" cy="3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3" y="4209125"/>
            <a:ext cx="2508461" cy="240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071066" y="6203985"/>
            <a:ext cx="148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Forrás:OBIS</a:t>
            </a:r>
            <a:endParaRPr lang="hu-HU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44" y="4174677"/>
            <a:ext cx="2376264" cy="21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121</Words>
  <Application>Microsoft Office PowerPoint</Application>
  <PresentationFormat>Diavetítés a képernyőre (4:3 oldalarány)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 A KKR, mint  a nem motorizált közösségi közlekedés  fejlesztésének eszköze  Veszprém 2013 április 16-17 </vt:lpstr>
      <vt:lpstr>evolúció a városi mobilitásban  a kerékpározás reneszánsza</vt:lpstr>
      <vt:lpstr>PowerPoint bemutató</vt:lpstr>
      <vt:lpstr>Mi kell hozzá? kerékpár kerékpáros infrastruktúra közlekedési kultúra + rendszerszemlélet</vt:lpstr>
      <vt:lpstr>Exogén és endogén tényezők</vt:lpstr>
      <vt:lpstr>Endogén tényezők: szoftverfunkciók</vt:lpstr>
      <vt:lpstr>PowerPoint bemutató</vt:lpstr>
      <vt:lpstr>Endogén tényezők</vt:lpstr>
      <vt:lpstr>Exogén tényezők: városméret és modalitás</vt:lpstr>
      <vt:lpstr>Exogén tényezők: éghajlat</vt:lpstr>
      <vt:lpstr>   összegzés:  -  alapvető kerékpáros infrastruktúra és karbantartás (pl. hókotrás) -  már meglévő kerékpáros kultúra -  a KKR integrálása a közlekedéspolitikába -  hozzáférhetőség (térben/időben): kerékpárszám, állomás,  nyitvatartási idő, szezonális elérhetőség stb. -  könnyen felismerhető állomás és kerékpár design -  alacsony lopás és vandalizmus mutató -  alacsony összköltség (kerékpár/utazás) -  fenntartható pénzügyi finanszírozás -  a közösségi közlekedés és a KKR integrációja, szinergiahatás -  rugalmas és környezetbarát újraelosztás   </vt:lpstr>
      <vt:lpstr>PowerPoint bemutató</vt:lpstr>
    </vt:vector>
  </TitlesOfParts>
  <Company>NISZ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SimonSzG</dc:creator>
  <cp:lastModifiedBy>SimonSzG</cp:lastModifiedBy>
  <cp:revision>50</cp:revision>
  <dcterms:created xsi:type="dcterms:W3CDTF">2013-04-12T10:53:16Z</dcterms:created>
  <dcterms:modified xsi:type="dcterms:W3CDTF">2013-04-16T06:28:15Z</dcterms:modified>
</cp:coreProperties>
</file>